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77" r:id="rId7"/>
    <p:sldId id="278" r:id="rId8"/>
    <p:sldId id="264" r:id="rId9"/>
    <p:sldId id="265" r:id="rId10"/>
    <p:sldId id="266" r:id="rId11"/>
    <p:sldId id="284" r:id="rId12"/>
    <p:sldId id="285" r:id="rId13"/>
    <p:sldId id="267" r:id="rId14"/>
    <p:sldId id="279" r:id="rId15"/>
    <p:sldId id="280" r:id="rId16"/>
    <p:sldId id="281" r:id="rId17"/>
    <p:sldId id="282" r:id="rId18"/>
    <p:sldId id="26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1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96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1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13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15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43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2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0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40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77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3C51-BEDE-42E8-98E3-E636CCB9D74D}" type="datetimeFigureOut">
              <a:rPr lang="en-AU" smtClean="0"/>
              <a:t>20/03/2020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0251-8D46-405D-A54B-D0082D8416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0260" y="853758"/>
            <a:ext cx="79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rgbClr val="002060"/>
                </a:solidFill>
              </a:rPr>
              <a:t>Goal Umpiring</a:t>
            </a:r>
            <a:endParaRPr lang="en-AU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0" y="2152415"/>
            <a:ext cx="4223596" cy="24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9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513" y="257577"/>
            <a:ext cx="875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Signalling a Score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47606" y="1197735"/>
            <a:ext cx="10664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1700" lvl="4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This style should also be reflected in your flag-waving. 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marL="2171700" lvl="4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Your flag-waving completes your indication process and must be of a high standard.</a:t>
            </a:r>
          </a:p>
        </p:txBody>
      </p:sp>
      <p:pic>
        <p:nvPicPr>
          <p:cNvPr id="9" name="Picture 8" descr="C:\Users\Russell.Otoole\AppData\Local\Microsoft\Windows\INetCache\Content.Word\IMG_2576.jpg">
            <a:extLst>
              <a:ext uri="{FF2B5EF4-FFF2-40B4-BE49-F238E27FC236}">
                <a16:creationId xmlns:a16="http://schemas.microsoft.com/office/drawing/2014/main" id="{D4FD1439-1E40-4877-BEA3-A538E719C7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2409" y="3186813"/>
            <a:ext cx="2513330" cy="1674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C:\Users\Russell.Otoole\AppData\Local\Microsoft\Windows\INetCache\Content.Word\IMG_2585.jpg">
            <a:extLst>
              <a:ext uri="{FF2B5EF4-FFF2-40B4-BE49-F238E27FC236}">
                <a16:creationId xmlns:a16="http://schemas.microsoft.com/office/drawing/2014/main" id="{7906A587-8D4A-45C9-A0A4-FF0248DD71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7148" y="3186814"/>
            <a:ext cx="2516505" cy="1677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C:\Users\Russell.Otoole\AppData\Local\Microsoft\Windows\INetCache\Content.Word\IMG_2593.jpg">
            <a:extLst>
              <a:ext uri="{FF2B5EF4-FFF2-40B4-BE49-F238E27FC236}">
                <a16:creationId xmlns:a16="http://schemas.microsoft.com/office/drawing/2014/main" id="{43470D48-BB01-467D-9990-C0E6DF739A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0138" y="3224279"/>
            <a:ext cx="2531745" cy="1617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396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41FC76-C859-4284-905F-CA0FF92AE930}"/>
              </a:ext>
            </a:extLst>
          </p:cNvPr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8B243-2F9D-4463-A0E9-39AB2A92A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02310"/>
            <a:ext cx="1924883" cy="1100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800BE-EAEF-4FC1-B15E-BA7685CBA760}"/>
              </a:ext>
            </a:extLst>
          </p:cNvPr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A4897-7F1D-46A5-A5AD-12EA0D39B2D3}"/>
              </a:ext>
            </a:extLst>
          </p:cNvPr>
          <p:cNvSpPr txBox="1"/>
          <p:nvPr/>
        </p:nvSpPr>
        <p:spPr>
          <a:xfrm>
            <a:off x="192513" y="179989"/>
            <a:ext cx="875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Other Goal Umpire’s signals </a:t>
            </a:r>
          </a:p>
        </p:txBody>
      </p:sp>
      <p:pic>
        <p:nvPicPr>
          <p:cNvPr id="18" name="Picture 17" descr="C:\Users\Russell.Otoole\AppData\Local\Microsoft\Windows\INetCache\Content.Word\IMG_2554.jpg">
            <a:extLst>
              <a:ext uri="{FF2B5EF4-FFF2-40B4-BE49-F238E27FC236}">
                <a16:creationId xmlns:a16="http://schemas.microsoft.com/office/drawing/2014/main" id="{5B0513D8-92BD-4894-8E63-7D6D794B253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3991" r="10916" b="7383"/>
          <a:stretch/>
        </p:blipFill>
        <p:spPr bwMode="auto">
          <a:xfrm rot="5400000">
            <a:off x="-267862" y="1657633"/>
            <a:ext cx="2851150" cy="1687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Russell.Otoole\AppData\Local\Microsoft\Windows\INetCache\Content.Word\IMG_2557.jpg">
            <a:extLst>
              <a:ext uri="{FF2B5EF4-FFF2-40B4-BE49-F238E27FC236}">
                <a16:creationId xmlns:a16="http://schemas.microsoft.com/office/drawing/2014/main" id="{E74A6954-7063-4177-AF62-E9D796C475C9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/>
          <a:stretch/>
        </p:blipFill>
        <p:spPr bwMode="auto">
          <a:xfrm rot="5400000">
            <a:off x="2035148" y="1657373"/>
            <a:ext cx="2851200" cy="168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71B7C478-BA5E-41A1-84D0-6FE2571F3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51" y="4075831"/>
            <a:ext cx="1974850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 touched goal post.             Follow with behind signal.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04D806DC-9FB3-4D61-AC60-E0549DD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53" y="4075831"/>
            <a:ext cx="1822450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 touched leg above knee. Follow with a behind signal.</a:t>
            </a:r>
          </a:p>
        </p:txBody>
      </p:sp>
      <p:pic>
        <p:nvPicPr>
          <p:cNvPr id="22" name="Picture 21" descr="C:\Users\Russell.Otoole\AppData\Local\Microsoft\Windows\INetCache\Content.Word\IMG_2567.jpg">
            <a:extLst>
              <a:ext uri="{FF2B5EF4-FFF2-40B4-BE49-F238E27FC236}">
                <a16:creationId xmlns:a16="http://schemas.microsoft.com/office/drawing/2014/main" id="{DF251470-9AFE-4A3F-8B0B-72796BA4676B}"/>
              </a:ext>
            </a:extLst>
          </p:cNvPr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6847" r="179" b="-369"/>
          <a:stretch/>
        </p:blipFill>
        <p:spPr bwMode="auto">
          <a:xfrm rot="5400000">
            <a:off x="4338468" y="1657373"/>
            <a:ext cx="2851200" cy="168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C:\Users\Russell.Otoole\AppData\Local\Microsoft\Windows\INetCache\Content.Word\IMG_2569.jpg">
            <a:extLst>
              <a:ext uri="{FF2B5EF4-FFF2-40B4-BE49-F238E27FC236}">
                <a16:creationId xmlns:a16="http://schemas.microsoft.com/office/drawing/2014/main" id="{EB394655-CCE2-4478-8BAE-4CC029EA3F4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 b="3745"/>
          <a:stretch/>
        </p:blipFill>
        <p:spPr bwMode="auto">
          <a:xfrm rot="5400000">
            <a:off x="6641788" y="1699282"/>
            <a:ext cx="2851200" cy="168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61BF961C-8DE5-4700-AD2D-D751E9C7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211" y="4068219"/>
            <a:ext cx="1778000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 was touched.         Follow with a behind signal.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9DBC69AD-E617-40A3-971B-2CA3CBC7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63" y="4068219"/>
            <a:ext cx="2178050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rule.</a:t>
            </a:r>
          </a:p>
        </p:txBody>
      </p:sp>
      <p:pic>
        <p:nvPicPr>
          <p:cNvPr id="26" name="Picture 25" descr="C:\Users\Russell.Otoole\AppData\Local\Microsoft\Windows\INetCache\Content.Word\IMG_2600.jpg">
            <a:extLst>
              <a:ext uri="{FF2B5EF4-FFF2-40B4-BE49-F238E27FC236}">
                <a16:creationId xmlns:a16="http://schemas.microsoft.com/office/drawing/2014/main" id="{3CF2F2F0-E6D6-4496-AAA6-99CC4DBD882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45109" y="1698646"/>
            <a:ext cx="2851200" cy="168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8D444E5B-700F-4EF9-A33D-83986089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81" y="4075831"/>
            <a:ext cx="1892300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bounds – to boundary umpire</a:t>
            </a:r>
          </a:p>
        </p:txBody>
      </p:sp>
    </p:spTree>
    <p:extLst>
      <p:ext uri="{BB962C8B-B14F-4D97-AF65-F5344CB8AC3E}">
        <p14:creationId xmlns:p14="http://schemas.microsoft.com/office/powerpoint/2010/main" val="34006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4018C-DF7B-48D8-9507-4566D369B1E3}"/>
              </a:ext>
            </a:extLst>
          </p:cNvPr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04709-7011-49B1-B264-AC358C1A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02310"/>
            <a:ext cx="1924883" cy="1100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B8733-80FA-4644-B77C-241CA0EA2FE9}"/>
              </a:ext>
            </a:extLst>
          </p:cNvPr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B332C-75E9-4ACA-812C-E140DF16EA84}"/>
              </a:ext>
            </a:extLst>
          </p:cNvPr>
          <p:cNvSpPr txBox="1"/>
          <p:nvPr/>
        </p:nvSpPr>
        <p:spPr>
          <a:xfrm>
            <a:off x="192513" y="179989"/>
            <a:ext cx="875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Other Goal Umpire’s signals </a:t>
            </a:r>
          </a:p>
        </p:txBody>
      </p:sp>
      <p:pic>
        <p:nvPicPr>
          <p:cNvPr id="8" name="Picture 7" descr="C:\Users\Russell.Otoole\AppData\Local\Microsoft\Windows\INetCache\Content.Word\IMG_2608.jpg">
            <a:extLst>
              <a:ext uri="{FF2B5EF4-FFF2-40B4-BE49-F238E27FC236}">
                <a16:creationId xmlns:a16="http://schemas.microsoft.com/office/drawing/2014/main" id="{4EBAF4D1-549E-4FD8-9CAB-882DD74D0B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2263" y="1806099"/>
            <a:ext cx="2510155" cy="165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Russell.Otoole\AppData\Local\Microsoft\Windows\INetCache\Content.Word\IMG_2605.jpg">
            <a:extLst>
              <a:ext uri="{FF2B5EF4-FFF2-40B4-BE49-F238E27FC236}">
                <a16:creationId xmlns:a16="http://schemas.microsoft.com/office/drawing/2014/main" id="{83D17428-79E6-4D54-9752-0A32F15ECD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7986" y="1847691"/>
            <a:ext cx="2517140" cy="15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EBCDC44C-C572-451F-8187-9EF4A427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816" y="3974941"/>
            <a:ext cx="1752600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 has been scored – to boundary umpire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FD4F3A2-18E3-4106-ABAE-15FF36DF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131" y="3974941"/>
            <a:ext cx="1720850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full – to boundary umpire</a:t>
            </a:r>
          </a:p>
        </p:txBody>
      </p:sp>
      <p:pic>
        <p:nvPicPr>
          <p:cNvPr id="12" name="Picture 11" descr="C:\Users\Russell.Otoole\AppData\Local\Microsoft\Windows\INetCache\Content.Word\IMG_2597.jpg">
            <a:extLst>
              <a:ext uri="{FF2B5EF4-FFF2-40B4-BE49-F238E27FC236}">
                <a16:creationId xmlns:a16="http://schemas.microsoft.com/office/drawing/2014/main" id="{FE09429A-5ED1-4C89-A611-9E6DC4ED457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6476" y="1800384"/>
            <a:ext cx="2519045" cy="16789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3482293D-928C-4B28-B8C8-322D06C3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169" y="3974941"/>
            <a:ext cx="1765300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 hits behind post on full – tap three times</a:t>
            </a:r>
          </a:p>
        </p:txBody>
      </p:sp>
    </p:spTree>
    <p:extLst>
      <p:ext uri="{BB962C8B-B14F-4D97-AF65-F5344CB8AC3E}">
        <p14:creationId xmlns:p14="http://schemas.microsoft.com/office/powerpoint/2010/main" val="313595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335" y="141668"/>
            <a:ext cx="82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The Goal Umpire Positioning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96980" y="901520"/>
            <a:ext cx="11256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Any form of adjudication requires the umpire to be in the best possible position from which to correctly judge an outcome. 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Goal umpiring, without doubt, requires the umpire to be in the best possible position from which to determine the correct score. 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The standard positioning of a goal umpire comes under two categories: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                       • Under the flight of the ball.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                       • Astride the score line.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8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335" y="141668"/>
            <a:ext cx="82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The Goal Umpire Positioning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69616" y="886502"/>
            <a:ext cx="1177196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UNDER THE FLIGHT OF THE BALL</a:t>
            </a:r>
          </a:p>
          <a:p>
            <a:pPr lvl="3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For the goal umpire to correctly determine whether the football in flight has gone through the goals over a goal post, or through the behinds, he needs to position himself under the flight of the ball. 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6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When the ball is within scoring distance, the goal umpire’s initial position should be in line with the ball and the </a:t>
            </a:r>
            <a:r>
              <a:rPr lang="en-US" altLang="en-US" sz="2400" dirty="0" err="1">
                <a:solidFill>
                  <a:srgbClr val="002060"/>
                </a:solidFill>
              </a:rPr>
              <a:t>centre</a:t>
            </a:r>
            <a:r>
              <a:rPr lang="en-US" altLang="en-US" sz="2400" dirty="0">
                <a:solidFill>
                  <a:srgbClr val="002060"/>
                </a:solidFill>
              </a:rPr>
              <a:t> of the goal line.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3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While the ball is in flight, the goal umpire should run to get underneath the line of the ball as it crosses the score line.</a:t>
            </a:r>
          </a:p>
        </p:txBody>
      </p:sp>
    </p:spTree>
    <p:extLst>
      <p:ext uri="{BB962C8B-B14F-4D97-AF65-F5344CB8AC3E}">
        <p14:creationId xmlns:p14="http://schemas.microsoft.com/office/powerpoint/2010/main" val="113143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335" y="141668"/>
            <a:ext cx="82553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The Goal Umpire Positioning</a:t>
            </a:r>
          </a:p>
          <a:p>
            <a:endParaRPr lang="en-AU" sz="3200" u="sng" dirty="0">
              <a:solidFill>
                <a:srgbClr val="002060"/>
              </a:solidFill>
            </a:endParaRPr>
          </a:p>
          <a:p>
            <a:r>
              <a:rPr lang="en-AU" sz="2800" dirty="0">
                <a:solidFill>
                  <a:srgbClr val="002060"/>
                </a:solidFill>
              </a:rPr>
              <a:t>UNDER THE FLIGHT OF THE BALL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24" y="660060"/>
            <a:ext cx="49101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335" y="141668"/>
            <a:ext cx="82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The Goal Umpire Positioning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62800" y="804031"/>
            <a:ext cx="118749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  ASTRIDE THE LINE</a:t>
            </a:r>
          </a:p>
          <a:p>
            <a:pPr lvl="3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  </a:t>
            </a:r>
            <a:r>
              <a:rPr lang="en-US" altLang="en-US" sz="2400" dirty="0">
                <a:solidFill>
                  <a:srgbClr val="002060"/>
                </a:solidFill>
              </a:rPr>
              <a:t>There are some occasions that require the goal umpire to straddle (or stand     astride) the score line and out of the way of the players. 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They are: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• Ball dropping in flight.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• Ball bouncing along the ground towards goal.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• Player running for close kick.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• Contest on goal/behind line.</a:t>
            </a:r>
          </a:p>
        </p:txBody>
      </p:sp>
    </p:spTree>
    <p:extLst>
      <p:ext uri="{BB962C8B-B14F-4D97-AF65-F5344CB8AC3E}">
        <p14:creationId xmlns:p14="http://schemas.microsoft.com/office/powerpoint/2010/main" val="247072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335" y="141668"/>
            <a:ext cx="8255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The Goal Umpire Position</a:t>
            </a:r>
          </a:p>
          <a:p>
            <a:r>
              <a:rPr lang="en-AU" sz="2800" dirty="0">
                <a:solidFill>
                  <a:srgbClr val="002060"/>
                </a:solidFill>
              </a:rPr>
              <a:t>ASTRIDE THE LINE </a:t>
            </a:r>
          </a:p>
          <a:p>
            <a:endParaRPr lang="en-AU" sz="3200" dirty="0">
              <a:solidFill>
                <a:srgbClr val="002060"/>
              </a:solidFill>
            </a:endParaRPr>
          </a:p>
          <a:p>
            <a:r>
              <a:rPr lang="en-AU" sz="3200" u="sng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13" y="395813"/>
            <a:ext cx="4361801" cy="503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5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513" y="334851"/>
            <a:ext cx="92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Recording of Scores by Goal Umpires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97735" y="1320252"/>
            <a:ext cx="9311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TOTAL AT END OF MATCH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Add up the goals and behinds scored by each team at the end of the match, and record the total scores.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A sample scorecard that has been completed in the correct manner follows.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0" y="2032325"/>
            <a:ext cx="3886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5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36" y="1531780"/>
            <a:ext cx="5082463" cy="29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429555" y="334850"/>
            <a:ext cx="956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3200" u="sng" dirty="0">
                <a:solidFill>
                  <a:srgbClr val="002060"/>
                </a:solidFill>
              </a:rPr>
              <a:t>Recording Of Scores By Goal Umpires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12891" y="958418"/>
            <a:ext cx="976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RECORD PROGRESSIVELY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Record the scores progressively, that is, 1, 2, 3, rather than 1 1 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62129" y="1867004"/>
            <a:ext cx="5924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CONFER EACH QUARTER</a:t>
            </a:r>
          </a:p>
          <a:p>
            <a:pPr lvl="3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At the end of each quarter, the goal umpires confer to check each has the same score.</a:t>
            </a:r>
          </a:p>
          <a:p>
            <a:pPr lvl="3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If the scores are not the same, the goal umpires discuss the situation during the break and try to resolve the matter.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712891" y="4040022"/>
            <a:ext cx="9195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002060"/>
                </a:solidFill>
              </a:rPr>
              <a:t>As a guide, there are three general rules for resolving different scores: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002060"/>
                </a:solidFill>
              </a:rPr>
              <a:t>1. It is often the goal umpire at the non-scoring end who has the accurate score as he has not been under pressure to make decisions.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002060"/>
                </a:solidFill>
              </a:rPr>
              <a:t>2. It is easier to ‘forget’ to record a score than it is to add a score in error. Therefore, the umpire with the extra score is usually correct.</a:t>
            </a: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002060"/>
                </a:solidFill>
              </a:rPr>
              <a:t>3. If there is a scoreboard, check the scoreboard. The goal umpire with the same score as the scoreboard is usually correct as the other umpire may have made a mistake.</a:t>
            </a:r>
          </a:p>
        </p:txBody>
      </p:sp>
    </p:spTree>
    <p:extLst>
      <p:ext uri="{BB962C8B-B14F-4D97-AF65-F5344CB8AC3E}">
        <p14:creationId xmlns:p14="http://schemas.microsoft.com/office/powerpoint/2010/main" val="26739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6" y="397098"/>
            <a:ext cx="78676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8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6" y="399380"/>
            <a:ext cx="78486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6" y="402198"/>
            <a:ext cx="7848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6" y="383146"/>
            <a:ext cx="7867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6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6" y="405014"/>
            <a:ext cx="78295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0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335" y="193183"/>
            <a:ext cx="1108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Responsibilities of a Goal Umpire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39" y="1906800"/>
            <a:ext cx="1160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</a:rPr>
              <a:t>Apply the laws of the game relating to goal umpiring.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</a:rPr>
              <a:t>Be the final judge of a score.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</a:rPr>
              <a:t>Keep a record of all the goals and behinds scored in a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</a:rPr>
              <a:t>Furnish a report to the controlling body  </a:t>
            </a:r>
          </a:p>
        </p:txBody>
      </p:sp>
    </p:spTree>
    <p:extLst>
      <p:ext uri="{BB962C8B-B14F-4D97-AF65-F5344CB8AC3E}">
        <p14:creationId xmlns:p14="http://schemas.microsoft.com/office/powerpoint/2010/main" val="194157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2310"/>
            <a:ext cx="12192000" cy="1255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" y="5679898"/>
            <a:ext cx="1924883" cy="1100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909" y="6410458"/>
            <a:ext cx="975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© Australian Football League – 2018. This document is confidential and intended solely for the use and information of the addressee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972" y="128789"/>
            <a:ext cx="736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solidFill>
                  <a:srgbClr val="002060"/>
                </a:solidFill>
              </a:rPr>
              <a:t>Goal Umpire Indications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52281" y="1174783"/>
            <a:ext cx="12067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Whether for a goal or a behind, your indications with your hands and arms should be clear and precise. </a:t>
            </a:r>
          </a:p>
          <a:p>
            <a:pPr marL="2171700" lvl="4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This reflects the confidence you have with the decision you have made. </a:t>
            </a:r>
          </a:p>
          <a:p>
            <a:pPr marL="2114550" lvl="4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This type of indicating gives the players and officials confidence in your decisions.</a:t>
            </a:r>
            <a:r>
              <a:rPr lang="en-US" altLang="en-US" sz="20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Picture 9" descr="C:\Users\Russell.Otoole\AppData\Local\Microsoft\Windows\INetCache\Content.Word\IMG_2559.jpg">
            <a:extLst>
              <a:ext uri="{FF2B5EF4-FFF2-40B4-BE49-F238E27FC236}">
                <a16:creationId xmlns:a16="http://schemas.microsoft.com/office/drawing/2014/main" id="{255C17CF-332E-4C20-A379-5C303A91C0E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"/>
          <a:stretch/>
        </p:blipFill>
        <p:spPr bwMode="auto">
          <a:xfrm rot="5400000">
            <a:off x="1738696" y="3218098"/>
            <a:ext cx="2868930" cy="1664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Russell.Otoole\AppData\Local\Microsoft\Windows\INetCache\Content.Word\IMG_2561.jpg">
            <a:extLst>
              <a:ext uri="{FF2B5EF4-FFF2-40B4-BE49-F238E27FC236}">
                <a16:creationId xmlns:a16="http://schemas.microsoft.com/office/drawing/2014/main" id="{3464EE60-25B3-4CA2-B556-238AC3274EA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2"/>
          <a:stretch/>
        </p:blipFill>
        <p:spPr bwMode="auto">
          <a:xfrm rot="5400000">
            <a:off x="3935669" y="3230163"/>
            <a:ext cx="2868931" cy="1640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70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1121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 Worker</dc:creator>
  <cp:lastModifiedBy>Rowan Sawers</cp:lastModifiedBy>
  <cp:revision>12</cp:revision>
  <dcterms:created xsi:type="dcterms:W3CDTF">2017-09-12T01:27:24Z</dcterms:created>
  <dcterms:modified xsi:type="dcterms:W3CDTF">2020-03-20T01:48:22Z</dcterms:modified>
</cp:coreProperties>
</file>